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85" r:id="rId4"/>
    <p:sldId id="286" r:id="rId5"/>
    <p:sldId id="287" r:id="rId6"/>
    <p:sldId id="288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C0BB"/>
    <a:srgbClr val="B3D3EA"/>
    <a:srgbClr val="1984CC"/>
    <a:srgbClr val="03136A"/>
    <a:srgbClr val="35759D"/>
    <a:srgbClr val="35B19D"/>
    <a:srgbClr val="0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32" autoAdjust="0"/>
    <p:restoredTop sz="95596" autoAdjust="0"/>
  </p:normalViewPr>
  <p:slideViewPr>
    <p:cSldViewPr>
      <p:cViewPr varScale="1">
        <p:scale>
          <a:sx n="62" d="100"/>
          <a:sy n="62" d="100"/>
        </p:scale>
        <p:origin x="66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D0DE7D1-61F8-4C15-8922-702E177BF1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1966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146133-C2C6-42E5-9F03-188AA2A4A162}" type="slidenum">
              <a:rPr lang="en-US" smtClean="0"/>
              <a:pPr>
                <a:defRPr/>
              </a:pPr>
              <a:t>1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23115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62F685-42FB-43B0-8573-0936B88BA1F1}" type="slidenum">
              <a:rPr lang="en-US" smtClean="0"/>
              <a:pPr>
                <a:defRPr/>
              </a:pPr>
              <a:t>2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909398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62F685-42FB-43B0-8573-0936B88BA1F1}" type="slidenum">
              <a:rPr lang="en-US" smtClean="0"/>
              <a:pPr>
                <a:defRPr/>
              </a:pPr>
              <a:t>3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459326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62F685-42FB-43B0-8573-0936B88BA1F1}" type="slidenum">
              <a:rPr lang="en-US" smtClean="0"/>
              <a:pPr>
                <a:defRPr/>
              </a:pPr>
              <a:t>4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73340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62F685-42FB-43B0-8573-0936B88BA1F1}" type="slidenum">
              <a:rPr lang="en-US" smtClean="0"/>
              <a:pPr>
                <a:defRPr/>
              </a:pPr>
              <a:t>5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99106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29200" y="990600"/>
            <a:ext cx="3886200" cy="704850"/>
          </a:xfrm>
          <a:effectLst/>
        </p:spPr>
        <p:txBody>
          <a:bodyPr/>
          <a:lstStyle>
            <a:lvl1pPr algn="ct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29200" y="1981200"/>
            <a:ext cx="3886200" cy="6858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71550" y="15240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05350" y="15240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72213" y="152400"/>
            <a:ext cx="2014537" cy="5562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5891213" cy="5562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228600" y="152400"/>
            <a:ext cx="8058150" cy="556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73152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1550" y="1524000"/>
            <a:ext cx="7315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set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1571604" y="4929198"/>
            <a:ext cx="7572396" cy="1500198"/>
          </a:xfrm>
          <a:prstGeom prst="rect">
            <a:avLst/>
          </a:prstGeom>
          <a:gradFill rotWithShape="1">
            <a:gsLst>
              <a:gs pos="0">
                <a:schemeClr val="tx2">
                  <a:alpha val="0"/>
                </a:schemeClr>
              </a:gs>
              <a:gs pos="100000">
                <a:schemeClr val="tx2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786050" y="4365104"/>
            <a:ext cx="6029338" cy="1268944"/>
          </a:xfrm>
          <a:effectLst>
            <a:outerShdw dist="17961" dir="2700000" sx="1000" sy="1000" algn="ctr" rotWithShape="0">
              <a:schemeClr val="accent5"/>
            </a:outerShdw>
          </a:effectLst>
        </p:spPr>
        <p:txBody>
          <a:bodyPr/>
          <a:lstStyle/>
          <a:p>
            <a:pPr algn="r">
              <a:defRPr/>
            </a:pPr>
            <a:r>
              <a:rPr lang="tr-TR" dirty="0" smtClean="0">
                <a:solidFill>
                  <a:srgbClr val="FF0000"/>
                </a:solidFill>
              </a:rPr>
              <a:t>Sosyal Beceri Öğretiminin Önemi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786050" y="5672158"/>
            <a:ext cx="6029338" cy="685800"/>
          </a:xfrm>
          <a:effectLst>
            <a:outerShdw dist="17961" dir="2700000" sx="1000" sy="1000" algn="ctr" rotWithShape="0">
              <a:schemeClr val="accent5"/>
            </a:outerShdw>
          </a:effectLst>
        </p:spPr>
        <p:txBody>
          <a:bodyPr/>
          <a:lstStyle/>
          <a:p>
            <a:pPr algn="r">
              <a:defRPr/>
            </a:pPr>
            <a:r>
              <a:rPr lang="tr-TR" dirty="0" smtClean="0">
                <a:solidFill>
                  <a:schemeClr val="tx1"/>
                </a:solidFill>
              </a:rPr>
              <a:t>Doç. Dr. Serpil ALPTEKİN </a:t>
            </a:r>
            <a:endParaRPr lang="en-US" dirty="0">
              <a:solidFill>
                <a:schemeClr val="tx1"/>
              </a:solidFill>
            </a:endParaRPr>
          </a:p>
          <a:p>
            <a:pPr algn="r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>
          <a:xfrm>
            <a:off x="323528" y="188640"/>
            <a:ext cx="7315200" cy="1152128"/>
          </a:xfrm>
          <a:effectLst>
            <a:outerShdw dist="17961" dir="2700000" sx="1000" sy="1000" algn="ctr" rotWithShape="0">
              <a:schemeClr val="accent5"/>
            </a:outerShdw>
          </a:effectLst>
        </p:spPr>
        <p:txBody>
          <a:bodyPr/>
          <a:lstStyle/>
          <a:p>
            <a:pPr>
              <a:defRPr/>
            </a:pPr>
            <a:r>
              <a:rPr lang="tr-TR" sz="2800" dirty="0" smtClean="0"/>
              <a:t> Sosyal Becerilerin Öğrenilmesi </a:t>
            </a:r>
            <a:endParaRPr lang="ru-RU" sz="2800" dirty="0"/>
          </a:p>
        </p:txBody>
      </p:sp>
      <p:sp>
        <p:nvSpPr>
          <p:cNvPr id="4099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tr-TR" sz="1800" dirty="0"/>
              <a:t>Günlük yaşamda bireyin başkalarıyla olumlu ilişkiler başlatıp bu ilişkileri </a:t>
            </a:r>
            <a:r>
              <a:rPr lang="tr-TR" sz="1800" dirty="0" smtClean="0"/>
              <a:t>geliştirmesini sağlar,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tr-TR" sz="1800" dirty="0" smtClean="0"/>
              <a:t>Bireyin çeşitli </a:t>
            </a:r>
            <a:r>
              <a:rPr lang="tr-TR" sz="1800" dirty="0"/>
              <a:t>ortamların davranışsal talep ve beklentileriyle etkili şekilde başa </a:t>
            </a:r>
            <a:r>
              <a:rPr lang="tr-TR" sz="1800" dirty="0" smtClean="0"/>
              <a:t>çıkabilmesini sağlar.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tr-TR" sz="1800" dirty="0" smtClean="0"/>
              <a:t>Bireyin gereksinimlerini</a:t>
            </a:r>
            <a:r>
              <a:rPr lang="tr-TR" sz="1800" dirty="0"/>
              <a:t>, isteklerini, arzularını, tercihlerini uygun bir şekilde </a:t>
            </a:r>
            <a:r>
              <a:rPr lang="tr-TR" sz="1800" dirty="0" smtClean="0"/>
              <a:t>iletmesini </a:t>
            </a:r>
            <a:r>
              <a:rPr lang="tr-TR" sz="1800" dirty="0"/>
              <a:t>ve bu iletişimi </a:t>
            </a:r>
            <a:r>
              <a:rPr lang="tr-TR" sz="1800" dirty="0" smtClean="0"/>
              <a:t>sürdürmesini sağlar. </a:t>
            </a:r>
            <a:endParaRPr lang="ru-RU" sz="1800" dirty="0" smtClean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16" y="3429000"/>
            <a:ext cx="4392488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>
          <a:xfrm>
            <a:off x="323528" y="188640"/>
            <a:ext cx="7315200" cy="1152128"/>
          </a:xfrm>
          <a:effectLst>
            <a:outerShdw dist="17961" dir="2700000" sx="1000" sy="1000" algn="ctr" rotWithShape="0">
              <a:schemeClr val="accent5"/>
            </a:outerShdw>
          </a:effectLst>
        </p:spPr>
        <p:txBody>
          <a:bodyPr/>
          <a:lstStyle/>
          <a:p>
            <a:pPr>
              <a:defRPr/>
            </a:pPr>
            <a:r>
              <a:rPr lang="tr-TR" sz="2800" dirty="0" smtClean="0"/>
              <a:t> Sosyal Becerilerin Öğrenilmesi </a:t>
            </a:r>
            <a:endParaRPr lang="ru-RU" sz="2800" dirty="0"/>
          </a:p>
        </p:txBody>
      </p:sp>
      <p:sp>
        <p:nvSpPr>
          <p:cNvPr id="4099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sz="1800" dirty="0" smtClean="0"/>
              <a:t>Öğrencilerin okul </a:t>
            </a:r>
            <a:r>
              <a:rPr lang="tr-TR" sz="1800" dirty="0"/>
              <a:t>ortamlarında okul servisine bindiğinde selamlaşma, akranlarıyla oyun oynama, öğrencilerin kendi aralarında ve personelle iyi ilişkiler geliştirmesini ve sürdürmesini </a:t>
            </a:r>
            <a:r>
              <a:rPr lang="tr-TR" sz="1800" dirty="0" smtClean="0"/>
              <a:t>sağlar.</a:t>
            </a:r>
            <a:endParaRPr lang="tr-TR" sz="1800" dirty="0"/>
          </a:p>
          <a:p>
            <a:r>
              <a:rPr lang="tr-TR" sz="1800" dirty="0" smtClean="0"/>
              <a:t>Yetersizlikten </a:t>
            </a:r>
            <a:r>
              <a:rPr lang="tr-TR" sz="1800" dirty="0"/>
              <a:t>etkilenmiş öğrenciler söz konusu olduğunda ise </a:t>
            </a:r>
            <a:r>
              <a:rPr lang="tr-TR" sz="1800" dirty="0" smtClean="0"/>
              <a:t> sadece </a:t>
            </a:r>
            <a:r>
              <a:rPr lang="tr-TR" sz="1800" dirty="0"/>
              <a:t>çevresindeki kişilerle olan ilişkilerini değil, okula uyum becerilerini ve akranları tarafından kabul edilmesini de olumlu yönde etkileyecektir. </a:t>
            </a:r>
            <a:r>
              <a:rPr lang="tr-TR" sz="1800" dirty="0" smtClean="0"/>
              <a:t> </a:t>
            </a:r>
            <a:endParaRPr lang="ru-RU" sz="1800" dirty="0" smtClean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776" y="4005064"/>
            <a:ext cx="4536504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210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>
          <a:xfrm>
            <a:off x="323528" y="188640"/>
            <a:ext cx="7315200" cy="1152128"/>
          </a:xfrm>
          <a:effectLst>
            <a:outerShdw dist="17961" dir="2700000" sx="1000" sy="1000" algn="ctr" rotWithShape="0">
              <a:schemeClr val="accent5"/>
            </a:outerShdw>
          </a:effectLst>
        </p:spPr>
        <p:txBody>
          <a:bodyPr/>
          <a:lstStyle/>
          <a:p>
            <a:pPr>
              <a:defRPr/>
            </a:pPr>
            <a:r>
              <a:rPr lang="tr-TR" sz="2800" dirty="0" smtClean="0"/>
              <a:t> Sosyal Becerilerin Öğrenilmesi </a:t>
            </a:r>
            <a:endParaRPr lang="ru-RU" sz="2800" dirty="0"/>
          </a:p>
        </p:txBody>
      </p:sp>
      <p:sp>
        <p:nvSpPr>
          <p:cNvPr id="4099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tr-TR" sz="1800" dirty="0" smtClean="0"/>
              <a:t>Öğrencilikten yetişkinliğe </a:t>
            </a:r>
            <a:r>
              <a:rPr lang="tr-TR" sz="1800" dirty="0"/>
              <a:t>geçerken, onların işe girmesini, toplumun bir üyesi olmasını kolaylaştırdığından, hayatlarının ileriki dönemlerinde oluşabilecek zorlukların da üstesinden gelmesine yardım </a:t>
            </a:r>
            <a:r>
              <a:rPr lang="tr-TR" sz="1800" dirty="0" smtClean="0"/>
              <a:t>eder.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tr-TR" sz="1800" dirty="0" smtClean="0"/>
              <a:t>Akademik ilerlemelerini </a:t>
            </a:r>
            <a:r>
              <a:rPr lang="tr-TR" sz="1800" dirty="0"/>
              <a:t>olumlu yönde etkileyerek okul başarısını artırdığından, sosyal becerilerin öğretimi oldukça önemlidir</a:t>
            </a:r>
            <a:r>
              <a:rPr lang="tr-TR" sz="1800" dirty="0" smtClean="0"/>
              <a:t> </a:t>
            </a:r>
            <a:endParaRPr lang="ru-RU" sz="1800" dirty="0" smtClean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875" y="3212976"/>
            <a:ext cx="2114550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769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>
          <a:xfrm>
            <a:off x="323528" y="188640"/>
            <a:ext cx="7315200" cy="1152128"/>
          </a:xfrm>
          <a:effectLst>
            <a:outerShdw dist="17961" dir="2700000" sx="1000" sy="1000" algn="ctr" rotWithShape="0">
              <a:schemeClr val="accent5"/>
            </a:outerShdw>
          </a:effectLst>
        </p:spPr>
        <p:txBody>
          <a:bodyPr/>
          <a:lstStyle/>
          <a:p>
            <a:pPr>
              <a:defRPr/>
            </a:pPr>
            <a:r>
              <a:rPr lang="tr-TR" sz="2800" dirty="0" smtClean="0"/>
              <a:t> Sosyal Becerilerin Öğrenilmesi </a:t>
            </a:r>
            <a:endParaRPr lang="ru-RU" sz="2800" dirty="0"/>
          </a:p>
        </p:txBody>
      </p:sp>
      <p:sp>
        <p:nvSpPr>
          <p:cNvPr id="4099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tr-TR" sz="1800" dirty="0"/>
              <a:t>Ancak normal gelişim gösteren akranların doğal yaşantılar aracılığıyla basit ipuçlarından yararlanarak kazandıkları bu becerileri yetersizlikten etkilenmiş öğrencilerin doğal ortamlarda kendiliğinden kazanabilmeleri mümkün değildir. </a:t>
            </a:r>
            <a:endParaRPr lang="tr-TR" sz="1800" dirty="0" smtClean="0"/>
          </a:p>
          <a:p>
            <a:pPr marL="0" indent="0">
              <a:lnSpc>
                <a:spcPct val="80000"/>
              </a:lnSpc>
              <a:buNone/>
            </a:pPr>
            <a:endParaRPr lang="tr-TR" sz="1800" dirty="0" smtClean="0"/>
          </a:p>
          <a:p>
            <a:pPr marL="0" indent="0">
              <a:lnSpc>
                <a:spcPct val="80000"/>
              </a:lnSpc>
              <a:buNone/>
            </a:pPr>
            <a:endParaRPr lang="tr-TR" sz="18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tr-TR" sz="1800" dirty="0" smtClean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tr-TR" sz="1800" dirty="0" smtClean="0"/>
              <a:t>Yetersizlikten etkilenmiş </a:t>
            </a:r>
            <a:r>
              <a:rPr lang="tr-TR" sz="1800" dirty="0"/>
              <a:t>öğrencilere sosyal becerileri, okuma-yazma ve matematik gibi işlevsel akademik beceriler, öz bakım ve günlük yaşam becerilerinin kazandırılmasında olduğu gibi yapılandırılmış öğretim düzenlemelerine ve sistematik öğretimlere yer vererek kazandırmak gerekmektedir</a:t>
            </a:r>
            <a:r>
              <a:rPr lang="tr-TR" sz="1800" dirty="0" smtClean="0"/>
              <a:t> 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1451947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Kaynaklar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000" dirty="0" err="1"/>
              <a:t>Bremer</a:t>
            </a:r>
            <a:r>
              <a:rPr lang="tr-TR" sz="1000" dirty="0"/>
              <a:t>, C. D., &amp; Smith, J. (2004). </a:t>
            </a:r>
            <a:r>
              <a:rPr lang="tr-TR" sz="1000" dirty="0" err="1"/>
              <a:t>Teaching</a:t>
            </a:r>
            <a:r>
              <a:rPr lang="tr-TR" sz="1000" dirty="0"/>
              <a:t> </a:t>
            </a:r>
            <a:r>
              <a:rPr lang="tr-TR" sz="1000" dirty="0" err="1"/>
              <a:t>social</a:t>
            </a:r>
            <a:r>
              <a:rPr lang="tr-TR" sz="1000" dirty="0"/>
              <a:t> </a:t>
            </a:r>
            <a:r>
              <a:rPr lang="tr-TR" sz="1000" dirty="0" err="1"/>
              <a:t>skills</a:t>
            </a:r>
            <a:r>
              <a:rPr lang="tr-TR" sz="1000" dirty="0"/>
              <a:t>. </a:t>
            </a:r>
            <a:r>
              <a:rPr lang="tr-TR" sz="1000" i="1" dirty="0"/>
              <a:t> </a:t>
            </a:r>
            <a:r>
              <a:rPr lang="tr-TR" sz="1000" i="1" dirty="0" err="1"/>
              <a:t>Addressing</a:t>
            </a:r>
            <a:r>
              <a:rPr lang="tr-TR" sz="1000" i="1" dirty="0"/>
              <a:t> </a:t>
            </a:r>
            <a:r>
              <a:rPr lang="tr-TR" sz="1000" i="1" dirty="0" err="1"/>
              <a:t>trends</a:t>
            </a:r>
            <a:r>
              <a:rPr lang="tr-TR" sz="1000" i="1" dirty="0"/>
              <a:t> </a:t>
            </a:r>
            <a:r>
              <a:rPr lang="tr-TR" sz="1000" i="1" dirty="0" err="1"/>
              <a:t>and</a:t>
            </a:r>
            <a:r>
              <a:rPr lang="tr-TR" sz="1000" i="1" dirty="0"/>
              <a:t> </a:t>
            </a:r>
            <a:r>
              <a:rPr lang="tr-TR" sz="1000" i="1" dirty="0" err="1"/>
              <a:t>developments</a:t>
            </a:r>
            <a:r>
              <a:rPr lang="tr-TR" sz="1000" i="1" dirty="0"/>
              <a:t> in </a:t>
            </a:r>
            <a:r>
              <a:rPr lang="tr-TR" sz="1000" i="1" dirty="0" err="1"/>
              <a:t>secondary</a:t>
            </a:r>
            <a:r>
              <a:rPr lang="tr-TR" sz="1000" i="1" dirty="0"/>
              <a:t> </a:t>
            </a:r>
            <a:r>
              <a:rPr lang="tr-TR" sz="1000" i="1" dirty="0" err="1"/>
              <a:t>education</a:t>
            </a:r>
            <a:r>
              <a:rPr lang="tr-TR" sz="1000" i="1" dirty="0"/>
              <a:t>. 3</a:t>
            </a:r>
            <a:r>
              <a:rPr lang="tr-TR" sz="1000" dirty="0"/>
              <a:t>(5), 1-6. </a:t>
            </a:r>
            <a:r>
              <a:rPr lang="tr-TR" sz="1000" u="sng" dirty="0">
                <a:hlinkClick r:id="rId2"/>
              </a:rPr>
              <a:t>www.ncset.org</a:t>
            </a:r>
            <a:r>
              <a:rPr lang="tr-TR" sz="1000" dirty="0"/>
              <a:t>. </a:t>
            </a:r>
            <a:endParaRPr lang="tr-TR" sz="1000" dirty="0" smtClean="0"/>
          </a:p>
          <a:p>
            <a:endParaRPr lang="tr-TR" sz="1000" dirty="0"/>
          </a:p>
          <a:p>
            <a:r>
              <a:rPr lang="tr-TR" sz="1000" dirty="0" err="1"/>
              <a:t>Mclane</a:t>
            </a:r>
            <a:r>
              <a:rPr lang="tr-TR" sz="1000" dirty="0"/>
              <a:t>, M. T. (1998). </a:t>
            </a:r>
            <a:r>
              <a:rPr lang="tr-TR" sz="1000" i="1" dirty="0" err="1"/>
              <a:t>What</a:t>
            </a:r>
            <a:r>
              <a:rPr lang="tr-TR" sz="1000" i="1" dirty="0"/>
              <a:t> general </a:t>
            </a:r>
            <a:r>
              <a:rPr lang="tr-TR" sz="1000" i="1" dirty="0" err="1"/>
              <a:t>education</a:t>
            </a:r>
            <a:r>
              <a:rPr lang="tr-TR" sz="1000" i="1" dirty="0"/>
              <a:t> </a:t>
            </a:r>
            <a:r>
              <a:rPr lang="tr-TR" sz="1000" i="1" dirty="0" err="1"/>
              <a:t>teachers</a:t>
            </a:r>
            <a:r>
              <a:rPr lang="tr-TR" sz="1000" i="1" dirty="0"/>
              <a:t> </a:t>
            </a:r>
            <a:r>
              <a:rPr lang="tr-TR" sz="1000" i="1" dirty="0" err="1"/>
              <a:t>know</a:t>
            </a:r>
            <a:r>
              <a:rPr lang="tr-TR" sz="1000" i="1" dirty="0"/>
              <a:t> </a:t>
            </a:r>
            <a:r>
              <a:rPr lang="tr-TR" sz="1000" i="1" dirty="0" err="1"/>
              <a:t>about</a:t>
            </a:r>
            <a:r>
              <a:rPr lang="tr-TR" sz="1000" i="1" dirty="0"/>
              <a:t> </a:t>
            </a:r>
            <a:r>
              <a:rPr lang="tr-TR" sz="1000" i="1" dirty="0" err="1"/>
              <a:t>the</a:t>
            </a:r>
            <a:r>
              <a:rPr lang="tr-TR" sz="1000" i="1" dirty="0"/>
              <a:t> </a:t>
            </a:r>
            <a:r>
              <a:rPr lang="tr-TR" sz="1000" i="1" dirty="0" err="1"/>
              <a:t>social</a:t>
            </a:r>
            <a:r>
              <a:rPr lang="tr-TR" sz="1000" i="1" dirty="0"/>
              <a:t> </a:t>
            </a:r>
            <a:r>
              <a:rPr lang="tr-TR" sz="1000" i="1" dirty="0" err="1"/>
              <a:t>competence</a:t>
            </a:r>
            <a:r>
              <a:rPr lang="tr-TR" sz="1000" i="1" dirty="0"/>
              <a:t> of </a:t>
            </a:r>
            <a:r>
              <a:rPr lang="tr-TR" sz="1000" i="1" dirty="0" err="1"/>
              <a:t>students</a:t>
            </a:r>
            <a:r>
              <a:rPr lang="tr-TR" sz="1000" i="1" dirty="0"/>
              <a:t> </a:t>
            </a:r>
            <a:r>
              <a:rPr lang="tr-TR" sz="1000" i="1" dirty="0" err="1"/>
              <a:t>with</a:t>
            </a:r>
            <a:r>
              <a:rPr lang="tr-TR" sz="1000" i="1" dirty="0"/>
              <a:t> </a:t>
            </a:r>
            <a:r>
              <a:rPr lang="tr-TR" sz="1000" i="1" dirty="0" err="1"/>
              <a:t>disabilities</a:t>
            </a:r>
            <a:r>
              <a:rPr lang="tr-TR" sz="1000" i="1" dirty="0"/>
              <a:t> </a:t>
            </a:r>
            <a:r>
              <a:rPr lang="tr-TR" sz="1000" i="1" dirty="0" err="1"/>
              <a:t>and</a:t>
            </a:r>
            <a:r>
              <a:rPr lang="tr-TR" sz="1000" i="1" dirty="0"/>
              <a:t> </a:t>
            </a:r>
            <a:r>
              <a:rPr lang="tr-TR" sz="1000" i="1" dirty="0" err="1"/>
              <a:t>what</a:t>
            </a:r>
            <a:r>
              <a:rPr lang="tr-TR" sz="1000" i="1" dirty="0"/>
              <a:t> </a:t>
            </a:r>
            <a:r>
              <a:rPr lang="tr-TR" sz="1000" i="1" dirty="0" err="1"/>
              <a:t>are</a:t>
            </a:r>
            <a:r>
              <a:rPr lang="tr-TR" sz="1000" i="1" dirty="0"/>
              <a:t> </a:t>
            </a:r>
            <a:r>
              <a:rPr lang="tr-TR" sz="1000" i="1" dirty="0" err="1"/>
              <a:t>the</a:t>
            </a:r>
            <a:r>
              <a:rPr lang="tr-TR" sz="1000" i="1" dirty="0"/>
              <a:t> </a:t>
            </a:r>
            <a:r>
              <a:rPr lang="tr-TR" sz="1000" i="1" dirty="0" err="1"/>
              <a:t>sources</a:t>
            </a:r>
            <a:r>
              <a:rPr lang="tr-TR" sz="1000" i="1" dirty="0"/>
              <a:t> of </a:t>
            </a:r>
            <a:r>
              <a:rPr lang="tr-TR" sz="1000" i="1" dirty="0" err="1"/>
              <a:t>this</a:t>
            </a:r>
            <a:r>
              <a:rPr lang="tr-TR" sz="1000" i="1" dirty="0"/>
              <a:t> </a:t>
            </a:r>
            <a:r>
              <a:rPr lang="tr-TR" sz="1000" i="1" dirty="0" err="1"/>
              <a:t>knowledge</a:t>
            </a:r>
            <a:r>
              <a:rPr lang="tr-TR" sz="1000" i="1" dirty="0"/>
              <a:t> </a:t>
            </a:r>
            <a:r>
              <a:rPr lang="tr-TR" sz="1000" dirty="0"/>
              <a:t>(</a:t>
            </a:r>
            <a:r>
              <a:rPr lang="tr-TR" sz="1000" dirty="0" err="1"/>
              <a:t>Unpublished</a:t>
            </a:r>
            <a:r>
              <a:rPr lang="tr-TR" sz="1000" dirty="0"/>
              <a:t> </a:t>
            </a:r>
            <a:r>
              <a:rPr lang="tr-TR" sz="1000" dirty="0" err="1"/>
              <a:t>Doctoral</a:t>
            </a:r>
            <a:r>
              <a:rPr lang="tr-TR" sz="1000" dirty="0"/>
              <a:t> </a:t>
            </a:r>
            <a:r>
              <a:rPr lang="tr-TR" sz="1000" dirty="0" err="1"/>
              <a:t>Thesis</a:t>
            </a:r>
            <a:r>
              <a:rPr lang="tr-TR" sz="1000" dirty="0"/>
              <a:t>, </a:t>
            </a:r>
            <a:r>
              <a:rPr lang="tr-TR" sz="1000" dirty="0" err="1"/>
              <a:t>State</a:t>
            </a:r>
            <a:r>
              <a:rPr lang="tr-TR" sz="1000" dirty="0"/>
              <a:t> </a:t>
            </a:r>
            <a:r>
              <a:rPr lang="tr-TR" sz="1000" dirty="0" err="1"/>
              <a:t>University</a:t>
            </a:r>
            <a:r>
              <a:rPr lang="tr-TR" sz="1000" dirty="0"/>
              <a:t> of New York, USA).  </a:t>
            </a:r>
          </a:p>
          <a:p>
            <a:r>
              <a:rPr lang="tr-TR" sz="1000" dirty="0" err="1"/>
              <a:t>Siperstein</a:t>
            </a:r>
            <a:r>
              <a:rPr lang="tr-TR" sz="1000" dirty="0"/>
              <a:t>, G. N., &amp; </a:t>
            </a:r>
            <a:r>
              <a:rPr lang="tr-TR" sz="1000" dirty="0" err="1"/>
              <a:t>Rickards</a:t>
            </a:r>
            <a:r>
              <a:rPr lang="tr-TR" sz="1000" dirty="0"/>
              <a:t>, E. P. (2004). </a:t>
            </a:r>
            <a:r>
              <a:rPr lang="tr-TR" sz="1000" i="1" dirty="0" err="1"/>
              <a:t>Promoting</a:t>
            </a:r>
            <a:r>
              <a:rPr lang="tr-TR" sz="1000" i="1" dirty="0"/>
              <a:t> </a:t>
            </a:r>
            <a:r>
              <a:rPr lang="tr-TR" sz="1000" i="1" dirty="0" err="1"/>
              <a:t>social</a:t>
            </a:r>
            <a:r>
              <a:rPr lang="tr-TR" sz="1000" i="1" dirty="0"/>
              <a:t> </a:t>
            </a:r>
            <a:r>
              <a:rPr lang="tr-TR" sz="1000" i="1" dirty="0" err="1"/>
              <a:t>success</a:t>
            </a:r>
            <a:r>
              <a:rPr lang="tr-TR" sz="1000" i="1" dirty="0"/>
              <a:t>. </a:t>
            </a:r>
            <a:r>
              <a:rPr lang="tr-TR" sz="1000" dirty="0" err="1"/>
              <a:t>Paul.h</a:t>
            </a:r>
            <a:r>
              <a:rPr lang="tr-TR" sz="1000" dirty="0"/>
              <a:t>. </a:t>
            </a:r>
            <a:r>
              <a:rPr lang="tr-TR" sz="1000" dirty="0" err="1"/>
              <a:t>Brookes</a:t>
            </a:r>
            <a:r>
              <a:rPr lang="tr-TR" sz="1000" dirty="0"/>
              <a:t> Publishing.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80586111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template-24">
  <a:themeElements>
    <a:clrScheme name="Другая 232">
      <a:dk1>
        <a:srgbClr val="4D4D4D"/>
      </a:dk1>
      <a:lt1>
        <a:srgbClr val="4D4D4D"/>
      </a:lt1>
      <a:dk2>
        <a:srgbClr val="FFFFFF"/>
      </a:dk2>
      <a:lt2>
        <a:srgbClr val="F89279"/>
      </a:lt2>
      <a:accent1>
        <a:srgbClr val="FF9728"/>
      </a:accent1>
      <a:accent2>
        <a:srgbClr val="00D078"/>
      </a:accent2>
      <a:accent3>
        <a:srgbClr val="DADADA"/>
      </a:accent3>
      <a:accent4>
        <a:srgbClr val="BBC0BB"/>
      </a:accent4>
      <a:accent5>
        <a:srgbClr val="FFFFFF"/>
      </a:accent5>
      <a:accent6>
        <a:srgbClr val="2A9ADC"/>
      </a:accent6>
      <a:hlink>
        <a:srgbClr val="2A9ADC"/>
      </a:hlink>
      <a:folHlink>
        <a:srgbClr val="4D4D4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246DD8"/>
        </a:lt2>
        <a:accent1>
          <a:srgbClr val="2FC5F1"/>
        </a:accent1>
        <a:accent2>
          <a:srgbClr val="218DEB"/>
        </a:accent2>
        <a:accent3>
          <a:srgbClr val="FFFFFF"/>
        </a:accent3>
        <a:accent4>
          <a:srgbClr val="404040"/>
        </a:accent4>
        <a:accent5>
          <a:srgbClr val="ADDFF7"/>
        </a:accent5>
        <a:accent6>
          <a:srgbClr val="1D7FD5"/>
        </a:accent6>
        <a:hlink>
          <a:srgbClr val="39A1E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68AEE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40B0D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026788"/>
        </a:lt2>
        <a:accent1>
          <a:srgbClr val="0089B3"/>
        </a:accent1>
        <a:accent2>
          <a:srgbClr val="01A2CE"/>
        </a:accent2>
        <a:accent3>
          <a:srgbClr val="FFFFFF"/>
        </a:accent3>
        <a:accent4>
          <a:srgbClr val="404040"/>
        </a:accent4>
        <a:accent5>
          <a:srgbClr val="AAC4D6"/>
        </a:accent5>
        <a:accent6>
          <a:srgbClr val="0192BA"/>
        </a:accent6>
        <a:hlink>
          <a:srgbClr val="01B3D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036CB7"/>
        </a:lt2>
        <a:accent1>
          <a:srgbClr val="1878BD"/>
        </a:accent1>
        <a:accent2>
          <a:srgbClr val="3E8EC8"/>
        </a:accent2>
        <a:accent3>
          <a:srgbClr val="FFFFFF"/>
        </a:accent3>
        <a:accent4>
          <a:srgbClr val="404040"/>
        </a:accent4>
        <a:accent5>
          <a:srgbClr val="ABBEDB"/>
        </a:accent5>
        <a:accent6>
          <a:srgbClr val="3780B5"/>
        </a:accent6>
        <a:hlink>
          <a:srgbClr val="559CC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036CB7"/>
        </a:lt2>
        <a:accent1>
          <a:srgbClr val="1878BD"/>
        </a:accent1>
        <a:accent2>
          <a:srgbClr val="3E8EC8"/>
        </a:accent2>
        <a:accent3>
          <a:srgbClr val="FFFFFF"/>
        </a:accent3>
        <a:accent4>
          <a:srgbClr val="404040"/>
        </a:accent4>
        <a:accent5>
          <a:srgbClr val="ABBEDB"/>
        </a:accent5>
        <a:accent6>
          <a:srgbClr val="3780B5"/>
        </a:accent6>
        <a:hlink>
          <a:srgbClr val="006AB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0045A3"/>
        </a:lt2>
        <a:accent1>
          <a:srgbClr val="005AB6"/>
        </a:accent1>
        <a:accent2>
          <a:srgbClr val="0073CF"/>
        </a:accent2>
        <a:accent3>
          <a:srgbClr val="FFFFFF"/>
        </a:accent3>
        <a:accent4>
          <a:srgbClr val="404040"/>
        </a:accent4>
        <a:accent5>
          <a:srgbClr val="AAB5D7"/>
        </a:accent5>
        <a:accent6>
          <a:srgbClr val="0068BB"/>
        </a:accent6>
        <a:hlink>
          <a:srgbClr val="0084D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205EDC"/>
        </a:lt2>
        <a:accent1>
          <a:srgbClr val="3488E9"/>
        </a:accent1>
        <a:accent2>
          <a:srgbClr val="50B3F5"/>
        </a:accent2>
        <a:accent3>
          <a:srgbClr val="FFFFFF"/>
        </a:accent3>
        <a:accent4>
          <a:srgbClr val="404040"/>
        </a:accent4>
        <a:accent5>
          <a:srgbClr val="AEC3F2"/>
        </a:accent5>
        <a:accent6>
          <a:srgbClr val="48A2DE"/>
        </a:accent6>
        <a:hlink>
          <a:srgbClr val="65D4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E21B0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powerpoint-template-24</Template>
  <TotalTime>46</TotalTime>
  <Words>322</Words>
  <Application>Microsoft Office PowerPoint</Application>
  <PresentationFormat>Ekran Gösterisi (4:3)</PresentationFormat>
  <Paragraphs>28</Paragraphs>
  <Slides>6</Slides>
  <Notes>5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0" baseType="lpstr">
      <vt:lpstr>Arial</vt:lpstr>
      <vt:lpstr>Microsoft Sans Serif</vt:lpstr>
      <vt:lpstr>Wingdings</vt:lpstr>
      <vt:lpstr>powerpoint-template-24</vt:lpstr>
      <vt:lpstr>Sosyal Beceri Öğretiminin Önemi </vt:lpstr>
      <vt:lpstr> Sosyal Becerilerin Öğrenilmesi </vt:lpstr>
      <vt:lpstr> Sosyal Becerilerin Öğrenilmesi </vt:lpstr>
      <vt:lpstr> Sosyal Becerilerin Öğrenilmesi </vt:lpstr>
      <vt:lpstr> Sosyal Becerilerin Öğrenilmesi </vt:lpstr>
      <vt:lpstr>Kaynaklar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home</dc:creator>
  <cp:lastModifiedBy>USER-PC</cp:lastModifiedBy>
  <cp:revision>17</cp:revision>
  <dcterms:created xsi:type="dcterms:W3CDTF">2012-04-20T20:16:23Z</dcterms:created>
  <dcterms:modified xsi:type="dcterms:W3CDTF">2021-03-03T13:03:31Z</dcterms:modified>
</cp:coreProperties>
</file>